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73" r:id="rId5"/>
    <p:sldId id="271" r:id="rId6"/>
    <p:sldId id="258" r:id="rId7"/>
    <p:sldId id="259" r:id="rId8"/>
    <p:sldId id="261" r:id="rId9"/>
    <p:sldId id="262" r:id="rId10"/>
    <p:sldId id="263" r:id="rId11"/>
    <p:sldId id="264" r:id="rId12"/>
    <p:sldId id="281" r:id="rId13"/>
    <p:sldId id="282" r:id="rId14"/>
    <p:sldId id="283" r:id="rId15"/>
    <p:sldId id="285" r:id="rId16"/>
    <p:sldId id="284" r:id="rId17"/>
    <p:sldId id="286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0066"/>
    <a:srgbClr val="FF6699"/>
    <a:srgbClr val="FF5050"/>
    <a:srgbClr val="BEB5A2"/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69D4C4-ABDF-479C-930C-07B03873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E6FBAFC-B706-44AF-9560-3183A966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28ABE0E-5B30-41D1-9BB9-001115A4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EEF6100-6CEE-4851-9F5A-2BA07ED8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90ADB87-8226-4871-94F1-BDA8C605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33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1CE627-D699-4261-A412-B5E51FFC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CDFAD97-D96C-4216-8E8F-04C8C5384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9203832-A2B3-439F-9B00-5A1C1EB9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97C204A-7030-4F94-B195-3C94B3EF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B2FA71D-8B3E-4335-8354-E6EF1292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091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B0CAB22-DFE9-4ADE-8A40-4489D8C1E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95D6A57-ED51-4431-9BD6-C10BD3B79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181610C-35A2-495F-ABCA-708EDC30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12F7B55-A831-48DE-8948-F1181CE1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7401303-AA5B-48B9-B54D-F91F2BE9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613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D6AA3C-2893-49CF-9D19-53A590CC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E8EE2B0-A8F8-415F-94D8-46623CD1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B4255A2-1487-4865-A2A1-2928F248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154028-5C72-4B0F-8575-84F9515F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CB94D39-FC7F-4F51-92C2-279BD3D2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843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62D722-A728-411A-917C-82D4A58D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6DA1628-25EE-420E-B9EF-4F0DCA594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B5DDFCC-2D56-4AA1-96EF-672705E5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5D9E83C-ED4A-42CB-BD30-D55A9D39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00874A9-0262-45B6-BB22-793B481B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450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BEDAB4-8760-4209-927E-9F6FEA94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8E4E633-234E-4C90-BBC4-DDB7E1818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5704DA1-7A4F-4B79-90C1-B0B0C2179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34A5711-AD6F-49F6-A25B-CCE8E2BF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230D822-C115-455B-83FF-F20638BD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57D277F-7521-404F-864E-933F7B71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543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AA265B-CBBF-4312-8675-4B309726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54CA74A-35AB-4BD8-8F17-4253003A4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C125044-952C-4688-8269-68307E89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F873CBF-68ED-4779-BF76-60EB38861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B5572A9-79CE-48CD-860F-36FFDAF6F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8A7DD204-CB3F-476C-8CE6-AE45009F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2BC93D2-C076-4911-8D25-3F399815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AC474E5-28FA-43C6-98EB-D7F1537D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30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F0EBB4-5DCF-427E-A1D8-5519A88C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8A53C06-6CB5-4F18-BD86-DACCC89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F38BD88-8E7F-4324-8E31-A01417FE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014963C-4A93-4782-9FFE-493E7A7C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633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EEBB476-C2C6-4E95-BEA3-4353D434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0658E26E-392C-4B4F-956D-1100AE97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2A2F64-D34F-4F85-8DDA-B3258027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7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E3EDEE-CA3B-479D-9C0E-C6ADDB28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1EF22E9-2748-4C33-944A-EECD86B8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C63E7D6-DFF1-499B-A647-32C4A663C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7989ED0-1C96-47F7-9B34-724AF9C7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D7FB040-AC5D-4E20-B6A9-4593C662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EB7B348-CB4B-461B-9B4A-7E79B9EF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027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AF8A56-7EBE-420A-9A5A-9A623AFA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5E4BF5F-5982-4BC2-A059-3A9606E8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177DDF2-57F3-459F-8356-55EF67968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FF39794-036A-48A6-93A0-948E3AAD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A3607CA-04ED-4960-9E02-9B407FF7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592327E-E142-426D-97B3-FF6ACE4F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407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56C6B311-1C96-4EDD-8316-C6CD163A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E4AFDF4-3544-48A5-9981-A46A54C17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B1CA03D-5DED-40AE-8AA4-0E7B17B77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4E6F-0F8F-48B4-9D33-5F6925BAB92A}" type="datetimeFigureOut">
              <a:rPr lang="lt-LT" smtClean="0"/>
              <a:t>2023-04-12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7C7550-7CA0-4F56-AF9A-86F7EB0FC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DB779E-32C6-4930-8307-74920B3BB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7AA5-0437-4B9A-B5AA-7706F9BB37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17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574EEDD-4570-40EC-AB70-A8F6102B3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9999"/>
            </a:solidFill>
          </a:ln>
        </p:spPr>
      </p:pic>
      <p:sp>
        <p:nvSpPr>
          <p:cNvPr id="6" name="Pavadinimas 5">
            <a:extLst>
              <a:ext uri="{FF2B5EF4-FFF2-40B4-BE49-F238E27FC236}">
                <a16:creationId xmlns:a16="http://schemas.microsoft.com/office/drawing/2014/main" id="{4B5C39FA-D324-4AE9-A32F-3F818838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245"/>
            <a:ext cx="10515600" cy="1701330"/>
          </a:xfrm>
        </p:spPr>
        <p:txBody>
          <a:bodyPr>
            <a:normAutofit/>
          </a:bodyPr>
          <a:lstStyle/>
          <a:p>
            <a:pPr algn="ctr"/>
            <a:br>
              <a:rPr lang="en-US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lt-LT" sz="3600" dirty="0">
              <a:ln w="1016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8C163F0E-9F90-4E93-8843-22949B15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913" y="2602282"/>
            <a:ext cx="5769195" cy="2295529"/>
          </a:xfr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lt-LT" b="1" i="1" dirty="0">
                <a:latin typeface="Century" panose="02040604050505020304" pitchFamily="18" charset="0"/>
              </a:rPr>
              <a:t>PARENGĖ MOKYTOJOS:</a:t>
            </a:r>
          </a:p>
          <a:p>
            <a:pPr marL="0" indent="0" algn="ctr">
              <a:buNone/>
            </a:pPr>
            <a:r>
              <a:rPr lang="lt-LT" b="1" i="1" dirty="0">
                <a:latin typeface="Century" panose="02040604050505020304" pitchFamily="18" charset="0"/>
              </a:rPr>
              <a:t>   Karina </a:t>
            </a:r>
            <a:r>
              <a:rPr lang="lt-LT" b="1" i="1" dirty="0" err="1">
                <a:latin typeface="Century" panose="02040604050505020304" pitchFamily="18" charset="0"/>
              </a:rPr>
              <a:t>Peikšteny</a:t>
            </a:r>
            <a:r>
              <a:rPr lang="en-US" b="1" i="1" dirty="0">
                <a:latin typeface="Century" panose="02040604050505020304" pitchFamily="18" charset="0"/>
              </a:rPr>
              <a:t>t</a:t>
            </a:r>
            <a:r>
              <a:rPr lang="lt-LT" b="1" i="1" dirty="0">
                <a:latin typeface="Century" panose="02040604050505020304" pitchFamily="18" charset="0"/>
              </a:rPr>
              <a:t>ė - </a:t>
            </a:r>
            <a:r>
              <a:rPr lang="lt-LT" b="1" i="1" dirty="0" err="1">
                <a:latin typeface="Century" panose="02040604050505020304" pitchFamily="18" charset="0"/>
              </a:rPr>
              <a:t>Bacevičė</a:t>
            </a:r>
            <a:endParaRPr lang="en-US" b="1" i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lt-LT" b="1" i="1" dirty="0">
                <a:latin typeface="Century" panose="02040604050505020304" pitchFamily="18" charset="0"/>
              </a:rPr>
              <a:t>Rita </a:t>
            </a:r>
            <a:r>
              <a:rPr lang="lt-LT" b="1" i="1" dirty="0" err="1">
                <a:latin typeface="Century" panose="02040604050505020304" pitchFamily="18" charset="0"/>
              </a:rPr>
              <a:t>Žiogienė</a:t>
            </a:r>
            <a:endParaRPr lang="lt-LT" b="1" i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9F2AF-703E-421F-ADCD-146587EE9C4E}"/>
              </a:ext>
            </a:extLst>
          </p:cNvPr>
          <p:cNvSpPr txBox="1"/>
          <p:nvPr/>
        </p:nvSpPr>
        <p:spPr>
          <a:xfrm>
            <a:off x="838199" y="5393293"/>
            <a:ext cx="10512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60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Kauno lopšelis - </a:t>
            </a:r>
            <a:r>
              <a:rPr lang="lt-LT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darželis ,,Gandriukas“ 2023 m.</a:t>
            </a:r>
            <a:endParaRPr lang="lt-LT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336B59C0-673E-4789-A966-8F82984121E3}"/>
              </a:ext>
            </a:extLst>
          </p:cNvPr>
          <p:cNvSpPr/>
          <p:nvPr/>
        </p:nvSpPr>
        <p:spPr>
          <a:xfrm>
            <a:off x="1410918" y="252453"/>
            <a:ext cx="9366667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Projektas</a:t>
            </a:r>
            <a:br>
              <a:rPr lang="lt-LT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,,NORŲ LAZDELĖ MAMAI“</a:t>
            </a:r>
            <a:br>
              <a:rPr lang="lt-LT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36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2023 gegužės 01 – gegužės 05 d.</a:t>
            </a:r>
            <a:endParaRPr lang="lt-LT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43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1ABECF0-89A7-4992-900D-FD63C906A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5" name="Pavadinimas 4">
            <a:extLst>
              <a:ext uri="{FF2B5EF4-FFF2-40B4-BE49-F238E27FC236}">
                <a16:creationId xmlns:a16="http://schemas.microsoft.com/office/drawing/2014/main" id="{367FFDCB-7206-4645-8179-A38D09E0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0"/>
            <a:ext cx="10515600" cy="955629"/>
          </a:xfrm>
        </p:spPr>
        <p:txBody>
          <a:bodyPr/>
          <a:lstStyle/>
          <a:p>
            <a:pPr algn="ctr"/>
            <a:r>
              <a:rPr lang="lt-L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KAS TELPA MAMOS RANKOSE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lt-L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?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!</a:t>
            </a:r>
            <a:endParaRPr lang="lt-LT" dirty="0"/>
          </a:p>
        </p:txBody>
      </p:sp>
      <p:sp>
        <p:nvSpPr>
          <p:cNvPr id="10" name="Turinio vietos rezervavimo ženklas 9">
            <a:extLst>
              <a:ext uri="{FF2B5EF4-FFF2-40B4-BE49-F238E27FC236}">
                <a16:creationId xmlns:a16="http://schemas.microsoft.com/office/drawing/2014/main" id="{EE8D0DCE-0A45-4006-A350-94C8A212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5541148"/>
            <a:ext cx="10515600" cy="1280210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Atrodo, KAD MAMA TURI DAUG RANKŲ... kuriomis nudirbami visi darbai, kuriose telpa visi vaikai,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kurioms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prie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visko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prisilietus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tampa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gra</a:t>
            </a:r>
            <a:r>
              <a:rPr lang="lt-LT" b="1" i="1" dirty="0" err="1">
                <a:latin typeface="Century" panose="02040604050505020304" pitchFamily="18" charset="0"/>
                <a:cs typeface="Times New Roman" panose="02020603050405020304" pitchFamily="18" charset="0"/>
              </a:rPr>
              <a:t>žu</a:t>
            </a:r>
            <a:r>
              <a:rPr lang="lt-LT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, jauku, malonu.</a:t>
            </a:r>
            <a:r>
              <a:rPr lang="en-US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     </a:t>
            </a:r>
            <a:endParaRPr lang="lt-LT" dirty="0"/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156CBA7-92B0-4C6A-B04E-FB552DD1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838200"/>
            <a:ext cx="5621336" cy="45500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45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4E61883-C933-48E4-B5F3-F05EA76B6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2"/>
            <a:ext cx="6857999" cy="12192003"/>
          </a:xfrm>
          <a:prstGeom prst="rect">
            <a:avLst/>
          </a:prstGeom>
          <a:solidFill>
            <a:srgbClr val="FF0066"/>
          </a:solidFill>
          <a:ln w="12700">
            <a:solidFill>
              <a:srgbClr val="FF9999"/>
            </a:solidFill>
          </a:ln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66C53A11-0946-4D65-8CCC-B8F55D3A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842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MAMA VISADA SLEPIA, KAD...</a:t>
            </a:r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B5A6FF9F-B1B8-48A2-80AF-92C01168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0" y="892967"/>
            <a:ext cx="11839575" cy="5745958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lt-LT" sz="2400" b="1" i="1" dirty="0">
              <a:solidFill>
                <a:srgbClr val="121212"/>
              </a:solidFill>
              <a:effectLst/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...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Mamos dėl mūsų verkia. </a:t>
            </a: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K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artais verkia iš nerimo, nuovargio, gal net iš baimės, bet dažniausiai – iš laimės.</a:t>
            </a:r>
          </a:p>
          <a:p>
            <a:pPr marL="0" indent="0" algn="just">
              <a:buNone/>
            </a:pPr>
            <a:r>
              <a:rPr lang="sv-SE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..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.Mamos </a:t>
            </a:r>
            <a:r>
              <a:rPr lang="sv-SE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nor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i</a:t>
            </a:r>
            <a:r>
              <a:rPr lang="sv-SE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, kad viskas, kas geriausia, atitektų mums.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 Paskutinis saldainis, paskutinis pyrago gabalėlis atitenka, aišku, kam – mums.</a:t>
            </a:r>
          </a:p>
          <a:p>
            <a:pPr marL="0" indent="0" algn="just">
              <a:buNone/>
            </a:pP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…</a:t>
            </a: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 Mamos </a:t>
            </a:r>
            <a:r>
              <a:rPr lang="pl-PL" sz="2400" b="1" i="1" dirty="0" err="1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žino</a:t>
            </a: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, </a:t>
            </a:r>
            <a:r>
              <a:rPr lang="pl-PL" sz="2400" b="1" i="1" dirty="0" err="1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kad</a:t>
            </a: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Jos nėra</a:t>
            </a: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pl-PL" sz="2400" b="1" i="1" dirty="0" err="1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ideali</a:t>
            </a:r>
            <a:r>
              <a:rPr lang="lt-LT" sz="2400" b="1" i="1" dirty="0" err="1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os</a:t>
            </a: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 ma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mos</a:t>
            </a:r>
            <a:r>
              <a:rPr lang="pl-PL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. 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D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ažnai mintyse save bara, kad mums kažką per griežtai pasakė. </a:t>
            </a: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T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rokšta atsukti laiką atgal ir viską pakeisti, tačiau ji tiesiog viską daro geriausiai – kaip tik gali, </a:t>
            </a:r>
            <a:r>
              <a:rPr lang="lt-LT" sz="2400" b="1" i="1" dirty="0">
                <a:solidFill>
                  <a:srgbClr val="121212"/>
                </a:solidFill>
                <a:latin typeface="Century" panose="02040604050505020304" pitchFamily="18" charset="0"/>
              </a:rPr>
              <a:t>s</a:t>
            </a: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tengiasi iš visų jėgų – dėl mūsų.</a:t>
            </a:r>
          </a:p>
          <a:p>
            <a:pPr marL="0" indent="0" algn="just">
              <a:buNone/>
            </a:pP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...Mamoms mes svarbiausi. Jos galėtų nevalgyti ir nemiegoti, kad tik mums būtų geriau.</a:t>
            </a:r>
          </a:p>
          <a:p>
            <a:pPr marL="0" indent="0" algn="just">
              <a:buNone/>
            </a:pPr>
            <a:r>
              <a:rPr lang="lt-LT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...Jos viską – viską pakartotų. Galbūt mes esame vien galvos skausmas ir „sunkus“ vaikas, bet Jos yra įsitikinusios, kad geresnio vaikučio už savąjį visame pasaulyje nėra</a:t>
            </a:r>
            <a:r>
              <a:rPr lang="en-US" sz="2400" b="1" i="1" dirty="0">
                <a:solidFill>
                  <a:srgbClr val="121212"/>
                </a:solidFill>
                <a:effectLst/>
                <a:latin typeface="Century" panose="02040604050505020304" pitchFamily="18" charset="0"/>
              </a:rPr>
              <a:t>!</a:t>
            </a:r>
            <a:endParaRPr lang="lt-LT" sz="2400" b="1" i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lt-LT" sz="2400" b="1" i="1" dirty="0">
              <a:solidFill>
                <a:srgbClr val="121212"/>
              </a:solidFill>
              <a:effectLst/>
              <a:latin typeface="Century" panose="02040604050505020304" pitchFamily="18" charset="0"/>
            </a:endParaRPr>
          </a:p>
          <a:p>
            <a:endParaRPr lang="lt-LT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ED27C428-61EF-448A-9184-7AB11B82C42C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lt-LT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9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C39D22C-D3A7-4A06-AA36-2140E873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D7F02E73-650C-480D-9A4D-3FED96BC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970"/>
            <a:ext cx="10515600" cy="711200"/>
          </a:xfrm>
        </p:spPr>
        <p:txBody>
          <a:bodyPr>
            <a:normAutofit fontScale="90000"/>
          </a:bodyPr>
          <a:lstStyle/>
          <a:p>
            <a:pPr algn="ctr"/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MAMA JAUČIASI LAIMINGA KAI...</a:t>
            </a:r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lt-LT" dirty="0">
              <a:latin typeface="Century" panose="02040604050505020304" pitchFamily="18" charset="0"/>
            </a:endParaRPr>
          </a:p>
        </p:txBody>
      </p:sp>
      <p:sp>
        <p:nvSpPr>
          <p:cNvPr id="12" name="Turinio vietos rezervavimo ženklas 11">
            <a:extLst>
              <a:ext uri="{FF2B5EF4-FFF2-40B4-BE49-F238E27FC236}">
                <a16:creationId xmlns:a16="http://schemas.microsoft.com/office/drawing/2014/main" id="{F6F9C4FE-A6C9-43B5-AF9F-15252848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899169"/>
            <a:ext cx="11306175" cy="5682605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lt-LT" sz="3600" b="1" i="1" dirty="0">
              <a:effectLst/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Kasdienybė yra pilna laimės akimirkų, kurios nepastebėtos išnyksta rutinoje, bet jų visuma kuria tą būseną, kai mama paklausta „kada tu jautiesi laiminga", </a:t>
            </a:r>
            <a:r>
              <a:rPr lang="lt-LT" sz="3600" b="1" i="1" dirty="0">
                <a:latin typeface="Century" panose="02040604050505020304" pitchFamily="18" charset="0"/>
              </a:rPr>
              <a:t>Ji</a:t>
            </a:r>
            <a:r>
              <a:rPr lang="lt-LT" sz="3600" b="1" i="1" dirty="0">
                <a:effectLst/>
                <a:latin typeface="Century" panose="02040604050505020304" pitchFamily="18" charset="0"/>
              </a:rPr>
              <a:t> atsakys „visada". </a:t>
            </a:r>
          </a:p>
          <a:p>
            <a:pPr marL="0" indent="0" algn="just">
              <a:buNone/>
            </a:pPr>
            <a:endParaRPr lang="lt-LT" sz="3600" b="1" i="1" dirty="0">
              <a:effectLst/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Ji laiminga, kai Tu linksmas ir sveikas. </a:t>
            </a:r>
          </a:p>
          <a:p>
            <a:pPr marL="0" indent="0" algn="just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Ji laiminga, kai anksti keliasi dėl Tavęs ir vėlai gulasi.</a:t>
            </a:r>
          </a:p>
          <a:p>
            <a:pPr marL="0" indent="0" algn="just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Ji laiminga, kai skuba pasiimti Tavęs po darželio, kad drauge pabūtumėte parke.</a:t>
            </a:r>
          </a:p>
          <a:p>
            <a:pPr marL="0" indent="0" algn="just">
              <a:buNone/>
            </a:pPr>
            <a:r>
              <a:rPr lang="lt-LT" sz="3600" b="1" i="1" dirty="0">
                <a:latin typeface="Century" panose="02040604050505020304" pitchFamily="18" charset="0"/>
              </a:rPr>
              <a:t>Ji laiminga, kai pagamina Tavo mėgstamą maistą ir Tu jo neatsisakai, o viską suvalgai.</a:t>
            </a:r>
          </a:p>
          <a:p>
            <a:pPr marL="0" indent="0" algn="just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Ji laiminga, kai nesiožiuoji, išklausai ką Tau nori mama pasakyti, susitvarkai  savo kambarį.</a:t>
            </a:r>
          </a:p>
          <a:p>
            <a:pPr marL="0" indent="0" algn="just">
              <a:buNone/>
            </a:pPr>
            <a:r>
              <a:rPr lang="lt-LT" sz="3600" b="1" i="1" dirty="0">
                <a:latin typeface="Century" panose="02040604050505020304" pitchFamily="18" charset="0"/>
              </a:rPr>
              <a:t>Ji</a:t>
            </a:r>
            <a:r>
              <a:rPr lang="lt-LT" sz="3600" b="1" i="1" dirty="0">
                <a:effectLst/>
                <a:latin typeface="Century" panose="02040604050505020304" pitchFamily="18" charset="0"/>
              </a:rPr>
              <a:t> laiminga, kai plauna indus, o už nugaros girdi, kaip Tu su tėčiu žaidi, juokiesi, kai net namo sienos tiesiog kilnojasi nuo Tavo juoko. </a:t>
            </a:r>
          </a:p>
          <a:p>
            <a:pPr marL="0" indent="0" algn="just">
              <a:buNone/>
            </a:pPr>
            <a:r>
              <a:rPr lang="lt-LT" sz="3600" b="1" i="1" dirty="0">
                <a:latin typeface="Century" panose="02040604050505020304" pitchFamily="18" charset="0"/>
              </a:rPr>
              <a:t>Ji laiminga, kai Tu už ką nors padėkoji.</a:t>
            </a:r>
          </a:p>
          <a:p>
            <a:pPr marL="0" indent="0" algn="just">
              <a:buNone/>
            </a:pPr>
            <a:r>
              <a:rPr lang="lt-LT" sz="3600" b="1" i="1" dirty="0">
                <a:latin typeface="Century" panose="02040604050505020304" pitchFamily="18" charset="0"/>
              </a:rPr>
              <a:t>Ji laiminga, kai be jokios priežasties apkabini ir pasakai myliu.</a:t>
            </a:r>
          </a:p>
          <a:p>
            <a:pPr marL="0" indent="0" algn="just">
              <a:buNone/>
            </a:pPr>
            <a:endParaRPr lang="lt-LT" sz="3600" b="1" i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Tai tikrai būna ne kiekvieną dieną, bet mamos mokėjimas džiaugtis tokiomis akimirkomis </a:t>
            </a:r>
          </a:p>
          <a:p>
            <a:pPr marL="0" indent="0" algn="ctr">
              <a:buNone/>
            </a:pPr>
            <a:r>
              <a:rPr lang="lt-LT" sz="3600" b="1" i="1" dirty="0">
                <a:effectLst/>
                <a:latin typeface="Century" panose="02040604050505020304" pitchFamily="18" charset="0"/>
              </a:rPr>
              <a:t>ir padaro Jas laimingas! </a:t>
            </a:r>
            <a:endParaRPr lang="lt-LT" sz="3600" b="1" i="1" dirty="0">
              <a:latin typeface="Century" panose="02040604050505020304" pitchFamily="18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695F0989-867F-4B7A-8E5A-5D92B201D15B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lt-LT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15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0FD2E99-DE6A-4075-A07A-860436784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D0CFE302-A9EE-432D-B2BB-A59C9F06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689"/>
            <a:ext cx="10515600" cy="958850"/>
          </a:xfrm>
        </p:spPr>
        <p:txBody>
          <a:bodyPr/>
          <a:lstStyle/>
          <a:p>
            <a:pPr algn="ctr"/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MAMOS DĖKA TU...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98E59C7-68C0-4707-939E-A80F604C3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038226"/>
            <a:ext cx="11306175" cy="1200149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b="1" i="1" dirty="0">
                <a:latin typeface="Century" panose="02040604050505020304" pitchFamily="18" charset="0"/>
              </a:rPr>
              <a:t>...Išmokai</a:t>
            </a:r>
            <a:r>
              <a:rPr lang="lt-LT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pasitikėti savimi ir kitais, išmokai gerumo, nuoširdumo, moki gerbti ir mylėti savo artimą, mokytoją, draugą .Taip pat išmokai suprasti kitus, padėti, atleisti, paguosti, globoti, skleisti šilumą ir meilę</a:t>
            </a:r>
            <a:r>
              <a:rPr lang="en-US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2471E-03D8-4507-A948-70B9911B1FE8}"/>
              </a:ext>
            </a:extLst>
          </p:cNvPr>
          <p:cNvSpPr txBox="1"/>
          <p:nvPr/>
        </p:nvSpPr>
        <p:spPr>
          <a:xfrm>
            <a:off x="433389" y="5335587"/>
            <a:ext cx="11272836" cy="1384995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28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Žinok, kad mama visada džiaugsis už Tave, </a:t>
            </a:r>
            <a:r>
              <a:rPr lang="lt-LT" sz="2800" b="1" i="1" dirty="0">
                <a:solidFill>
                  <a:srgbClr val="000000"/>
                </a:solidFill>
                <a:latin typeface="Century" panose="02040604050505020304" pitchFamily="18" charset="0"/>
              </a:rPr>
              <a:t>d</a:t>
            </a:r>
            <a:r>
              <a:rPr lang="lt-LT" sz="28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idžiuosis Tavimi už kiekvieną Tavo padarytą gerą darbą, net už menkiausią pasiekimą Ji bus labai laiminga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!</a:t>
            </a:r>
            <a:endParaRPr lang="lt-LT" sz="2800" b="1" i="1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A63A9E1-20AF-4F41-8090-05C28D06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7" y="2348083"/>
            <a:ext cx="2678927" cy="29407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097A5054-709F-43FB-AB4C-C4E750F67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4" y="2348083"/>
            <a:ext cx="2969006" cy="29407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DE5EA29D-A1C3-436B-805E-36B51C682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04" y="2371464"/>
            <a:ext cx="3070225" cy="29407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909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A1D3849-460E-4349-87E9-8700FA0C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9EC7381E-ACCA-4696-AF59-1D0491E0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MIELI VAIKAI, PASVEIKINKITE SAVO MAMYTES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DEF6ECA-B7EB-46A5-BEF7-6712AB99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5625"/>
            <a:ext cx="10753725" cy="4351338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l"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Sveikinu Tave, Mamyte,</a:t>
            </a:r>
          </a:p>
          <a:p>
            <a:pPr marL="0" indent="0" algn="l"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Su Motinos diena.</a:t>
            </a:r>
          </a:p>
          <a:p>
            <a:pPr marL="0" indent="0" algn="l">
              <a:buNone/>
            </a:pPr>
            <a:r>
              <a:rPr lang="lt-LT" sz="2400" b="1" i="1" dirty="0">
                <a:latin typeface="Century" panose="02040604050505020304" pitchFamily="18" charset="0"/>
              </a:rPr>
              <a:t>Linkiu, k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ad Tu laiminga būtum visada</a:t>
            </a:r>
            <a:r>
              <a:rPr lang="en-US" sz="2400" b="1" i="1" dirty="0">
                <a:effectLst/>
                <a:latin typeface="Century" panose="02040604050505020304" pitchFamily="18" charset="0"/>
              </a:rPr>
              <a:t>!</a:t>
            </a:r>
          </a:p>
          <a:p>
            <a:pPr marL="0" indent="0" algn="l">
              <a:buNone/>
            </a:pPr>
            <a:endParaRPr lang="lt-LT" sz="2400" b="1" i="1" dirty="0">
              <a:effectLst/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2400" b="1" i="1" dirty="0">
                <a:effectLst/>
                <a:latin typeface="Century" panose="02040604050505020304" pitchFamily="18" charset="0"/>
              </a:rPr>
              <a:t>	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Myliu aš Tave, Mamyte, iš visos širdelės,</a:t>
            </a:r>
          </a:p>
          <a:p>
            <a:pPr marL="0" indent="0" algn="l">
              <a:buNone/>
            </a:pPr>
            <a:r>
              <a:rPr lang="en-US" sz="2400" b="1" i="1" dirty="0">
                <a:effectLst/>
                <a:latin typeface="Century" panose="02040604050505020304" pitchFamily="18" charset="0"/>
              </a:rPr>
              <a:t>	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Sveikinu Tave su </a:t>
            </a:r>
            <a:r>
              <a:rPr lang="lt-LT" sz="2400" b="1" i="1" dirty="0" err="1">
                <a:effectLst/>
                <a:latin typeface="Century" panose="02040604050505020304" pitchFamily="18" charset="0"/>
              </a:rPr>
              <a:t>Mam</a:t>
            </a:r>
            <a:r>
              <a:rPr lang="en-US" sz="2400" b="1" i="1" dirty="0">
                <a:effectLst/>
                <a:latin typeface="Century" panose="02040604050505020304" pitchFamily="18" charset="0"/>
              </a:rPr>
              <a:t>y</a:t>
            </a:r>
            <a:r>
              <a:rPr lang="lt-LT" sz="2400" b="1" i="1" dirty="0" err="1">
                <a:latin typeface="Century" panose="02040604050505020304" pitchFamily="18" charset="0"/>
              </a:rPr>
              <a:t>čių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 dienele</a:t>
            </a:r>
            <a:r>
              <a:rPr lang="en-US" sz="2400" b="1" i="1" dirty="0">
                <a:effectLst/>
                <a:latin typeface="Century" panose="02040604050505020304" pitchFamily="18" charset="0"/>
              </a:rPr>
              <a:t>!</a:t>
            </a:r>
          </a:p>
          <a:p>
            <a:pPr marL="0" indent="0" algn="l">
              <a:buNone/>
            </a:pPr>
            <a:endParaRPr lang="lt-LT" sz="2400" b="1" i="1" dirty="0">
              <a:effectLst/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2400" b="1" i="1" dirty="0">
                <a:effectLst/>
                <a:latin typeface="Century" panose="02040604050505020304" pitchFamily="18" charset="0"/>
              </a:rPr>
              <a:t>			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Sveikinu Tave, Mamyte, su Motinos diena,</a:t>
            </a:r>
          </a:p>
          <a:p>
            <a:pPr marL="0" indent="0" algn="l">
              <a:buNone/>
            </a:pPr>
            <a:r>
              <a:rPr lang="en-US" sz="2400" b="1" i="1" dirty="0">
                <a:effectLst/>
                <a:latin typeface="Century" panose="02040604050505020304" pitchFamily="18" charset="0"/>
              </a:rPr>
              <a:t>			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Linkiu Tau laimės ir džiaugsmo kas diena...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904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A6EDE91-DE22-44F9-9128-C2F2381E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5C94353-2D85-4518-9471-A934EAC7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76210"/>
            <a:ext cx="5372100" cy="65055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1845260-840C-47E1-887C-43699D35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8" y="176209"/>
            <a:ext cx="5076828" cy="65055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473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9F3ECC4-3488-4775-8A90-E6D0EC57F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2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93E105DB-5A75-4EB2-98DE-525D5451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1341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MIELOS MOKYTOJOS, KOLEGĖS, MAMOS, MOČIUTĖS </a:t>
            </a:r>
            <a:br>
              <a:rPr lang="lt-LT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BŪKITE PASVEIKINTOS</a:t>
            </a:r>
            <a:endParaRPr lang="lt-LT" sz="3200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3A4BDEC-9621-4CD2-9145-CAEF7E26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2" y="1593853"/>
            <a:ext cx="10515601" cy="4003676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marL="0" indent="0" algn="just">
              <a:buNone/>
            </a:pPr>
            <a:r>
              <a:rPr lang="lt-LT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Jei kas negęsta šiame gyvenime – tai ta meilė: nuoširdžiausia, atviriausia, vienintelė, kurios nereikia saugoti, nes ji savaime gyva ir pulsuoja mumyse. Skubėkime priglusti, apkabinti, suspėkime pasakyti, kad nebūtų per vėlu...</a:t>
            </a:r>
          </a:p>
          <a:p>
            <a:pPr marL="0" indent="0" algn="just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Nuoširdžiai sveikiname su Mamų diena ir linkime, kad gražūs dėkingumo žodžiai, ištarti pirmąjį gegužės sekmadienį, būtų tik maža dalelytė Jūsų vaikų dėmesio, dovanojamo Jums kiekvieną dieną… </a:t>
            </a:r>
          </a:p>
          <a:p>
            <a:pPr marL="0" indent="0" algn="ctr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Būkite </a:t>
            </a:r>
            <a:r>
              <a:rPr lang="lt-LT" b="1" i="1" dirty="0">
                <a:latin typeface="Century" panose="02040604050505020304" pitchFamily="18" charset="0"/>
              </a:rPr>
              <a:t>sveikos, linksmos ir </a:t>
            </a:r>
            <a:r>
              <a:rPr lang="lt-LT" b="1" i="1" dirty="0">
                <a:effectLst/>
                <a:latin typeface="Century" panose="02040604050505020304" pitchFamily="18" charset="0"/>
              </a:rPr>
              <a:t>laimingos!</a:t>
            </a:r>
            <a:endParaRPr lang="lt-LT" b="1" i="1" dirty="0">
              <a:latin typeface="Century" panose="020406040505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694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420488D-3EA7-4B48-8F00-03094CB97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1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48DAA-F79A-4E5A-B47A-80D56A03FF86}"/>
              </a:ext>
            </a:extLst>
          </p:cNvPr>
          <p:cNvSpPr txBox="1"/>
          <p:nvPr/>
        </p:nvSpPr>
        <p:spPr>
          <a:xfrm>
            <a:off x="28575" y="25386"/>
            <a:ext cx="60674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VISOS </a:t>
            </a:r>
            <a:endParaRPr lang="lt-LT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NUOTRAUKOS </a:t>
            </a:r>
            <a:endParaRPr lang="lt-LT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IR MINTYS</a:t>
            </a:r>
            <a:endParaRPr lang="lt-LT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PASISKOLINTOS </a:t>
            </a:r>
            <a:endParaRPr lang="lt-LT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I</a:t>
            </a:r>
            <a:r>
              <a:rPr lang="lt-LT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Š INTERNETO PLATYBIŲ</a:t>
            </a:r>
            <a:endParaRPr lang="lt-LT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A3FA-0B81-4834-B08E-D681432AD56C}"/>
              </a:ext>
            </a:extLst>
          </p:cNvPr>
          <p:cNvSpPr txBox="1"/>
          <p:nvPr/>
        </p:nvSpPr>
        <p:spPr>
          <a:xfrm>
            <a:off x="5376863" y="4795897"/>
            <a:ext cx="63484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NUOŠIRDUS VISOMS AČIŪ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, </a:t>
            </a:r>
            <a:endParaRPr lang="lt-LT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KAD SKAIT</a:t>
            </a:r>
            <a:r>
              <a:rPr lang="lt-LT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ĖTE </a:t>
            </a:r>
          </a:p>
          <a:p>
            <a:pPr algn="ctr"/>
            <a:r>
              <a:rPr lang="lt-LT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IR PASIDALINOTE </a:t>
            </a:r>
          </a:p>
          <a:p>
            <a:pPr algn="ctr"/>
            <a:r>
              <a:rPr lang="lt-LT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SU SAVO UGDYTINIAIS.</a:t>
            </a:r>
            <a:endParaRPr lang="lt-LT" sz="3200" dirty="0"/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BFBA7E0C-57AB-4600-8CAF-EDD821BFE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19" y="387452"/>
            <a:ext cx="4305300" cy="40209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04114B5A-A989-4F24-836A-09277EC6B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7" y="2579931"/>
            <a:ext cx="3312318" cy="41485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492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F1E1207-1F00-4B9B-BCA0-4AC9A898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ln w="12700">
            <a:solidFill>
              <a:srgbClr val="FF9999"/>
            </a:solidFill>
          </a:ln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39023841-7587-4F48-B724-6499CE11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073"/>
            <a:ext cx="10515600" cy="65937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KAS YRA MAMA?</a:t>
            </a:r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lt-LT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A4781-A5E8-4F2D-99CD-DE7778FBF148}"/>
              </a:ext>
            </a:extLst>
          </p:cNvPr>
          <p:cNvSpPr txBox="1"/>
          <p:nvPr/>
        </p:nvSpPr>
        <p:spPr>
          <a:xfrm>
            <a:off x="13134975" y="6014562"/>
            <a:ext cx="70545" cy="461665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endParaRPr lang="lt-LT" sz="2400" dirty="0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1F5F8CDB-E827-4CFD-8251-BF720CDB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87175"/>
            <a:ext cx="5994798" cy="45809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97C6D5-1CA8-4E15-ADD2-1A1A104C5F70}"/>
              </a:ext>
            </a:extLst>
          </p:cNvPr>
          <p:cNvSpPr txBox="1"/>
          <p:nvPr/>
        </p:nvSpPr>
        <p:spPr>
          <a:xfrm>
            <a:off x="838199" y="5562908"/>
            <a:ext cx="10223442" cy="1200329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r>
              <a:rPr lang="lt-LT" sz="2400" b="1" i="1" dirty="0">
                <a:effectLst/>
                <a:latin typeface="Century" panose="02040604050505020304" pitchFamily="18" charset="0"/>
              </a:rPr>
              <a:t>Egzistuoja nedaug žodžių, kurie visose kalbose skambėtų vienodai. </a:t>
            </a:r>
            <a:endParaRPr lang="en-US" sz="2400" b="1" i="1" dirty="0">
              <a:effectLst/>
              <a:latin typeface="Century" panose="02040604050505020304" pitchFamily="18" charset="0"/>
            </a:endParaRPr>
          </a:p>
          <a:p>
            <a:r>
              <a:rPr lang="lt-LT" sz="2400" b="1" i="1" dirty="0">
                <a:effectLst/>
                <a:latin typeface="Century" panose="02040604050505020304" pitchFamily="18" charset="0"/>
              </a:rPr>
              <a:t>Tačiau vienas žodis, kurį išgirsime beveik kiekvienoje pasaulio kalboje, yra „</a:t>
            </a:r>
            <a:r>
              <a:rPr lang="en-US" sz="2400" b="1" i="1" dirty="0">
                <a:effectLst/>
                <a:latin typeface="Century" panose="02040604050505020304" pitchFamily="18" charset="0"/>
              </a:rPr>
              <a:t>M</a:t>
            </a:r>
            <a:r>
              <a:rPr lang="lt-LT" sz="2400" b="1" i="1" dirty="0" err="1">
                <a:effectLst/>
                <a:latin typeface="Century" panose="02040604050505020304" pitchFamily="18" charset="0"/>
              </a:rPr>
              <a:t>ama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“.</a:t>
            </a:r>
            <a:endParaRPr lang="lt-LT" sz="2400" b="1" i="1" dirty="0">
              <a:latin typeface="Century" panose="02040604050505020304" pitchFamily="18" charset="0"/>
            </a:endParaRPr>
          </a:p>
        </p:txBody>
      </p:sp>
      <p:pic>
        <p:nvPicPr>
          <p:cNvPr id="16" name="Turinio vietos rezervavimo ženklas 4">
            <a:extLst>
              <a:ext uri="{FF2B5EF4-FFF2-40B4-BE49-F238E27FC236}">
                <a16:creationId xmlns:a16="http://schemas.microsoft.com/office/drawing/2014/main" id="{1272E296-617E-40E2-8DDE-34FA49A19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85" y="1260661"/>
            <a:ext cx="4536281" cy="4024496"/>
          </a:xfrm>
          <a:prstGeom prst="ellipse">
            <a:avLst/>
          </a:prstGeom>
          <a:ln w="28575" cap="rnd">
            <a:solidFill>
              <a:srgbClr val="FF99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722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B5CCA4AF-5F28-47B7-9099-90E98955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7999" cy="12192001"/>
          </a:xfrm>
          <a:prstGeom prst="rect">
            <a:avLst/>
          </a:prstGeom>
          <a:ln w="12700">
            <a:solidFill>
              <a:srgbClr val="FF99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2B647-3684-4A93-9223-B5F315D6740B}"/>
              </a:ext>
            </a:extLst>
          </p:cNvPr>
          <p:cNvSpPr txBox="1"/>
          <p:nvPr/>
        </p:nvSpPr>
        <p:spPr>
          <a:xfrm>
            <a:off x="4320700" y="5064547"/>
            <a:ext cx="7754507" cy="156966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r>
              <a:rPr lang="lt-LT" sz="2400" b="1" i="1" dirty="0">
                <a:latin typeface="Century" panose="02040604050505020304" pitchFamily="18" charset="0"/>
              </a:rPr>
              <a:t>Motina (t. p. mama, mamytė, motulė, motutė, močia ir kt.) – moteris, turinti vaikų.</a:t>
            </a:r>
          </a:p>
          <a:p>
            <a:r>
              <a:rPr lang="lt-LT" sz="2400" b="1" i="1" dirty="0">
                <a:latin typeface="Century" panose="02040604050505020304" pitchFamily="18" charset="0"/>
              </a:rPr>
              <a:t>Motina vadinama moteris, kuri pagimdė vaiką, jį žindanti, globojanti</a:t>
            </a:r>
            <a:r>
              <a:rPr lang="en-US" sz="2400" b="1" i="1" dirty="0">
                <a:latin typeface="Century" panose="02040604050505020304" pitchFamily="18" charset="0"/>
              </a:rPr>
              <a:t>, </a:t>
            </a:r>
            <a:r>
              <a:rPr lang="en-US" sz="2400" b="1" i="1" dirty="0" err="1">
                <a:latin typeface="Century" panose="02040604050505020304" pitchFamily="18" charset="0"/>
              </a:rPr>
              <a:t>auginanti</a:t>
            </a:r>
            <a:r>
              <a:rPr lang="lt-LT" sz="2400" b="1" i="1" dirty="0">
                <a:latin typeface="Century" panose="02040604050505020304" pitchFamily="18" charset="0"/>
              </a:rPr>
              <a:t> moteris.</a:t>
            </a:r>
            <a:endParaRPr lang="ru-RU" sz="2400" b="1" i="1" dirty="0">
              <a:latin typeface="Century" panose="02040604050505020304" pitchFamily="18" charset="0"/>
            </a:endParaRPr>
          </a:p>
        </p:txBody>
      </p:sp>
      <p:pic>
        <p:nvPicPr>
          <p:cNvPr id="5" name="Turinio vietos rezervavimo ženklas 23">
            <a:extLst>
              <a:ext uri="{FF2B5EF4-FFF2-40B4-BE49-F238E27FC236}">
                <a16:creationId xmlns:a16="http://schemas.microsoft.com/office/drawing/2014/main" id="{4211D567-8555-4CDE-97F4-8034DB085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81" y="489414"/>
            <a:ext cx="5372375" cy="4351338"/>
          </a:xfrm>
          <a:prstGeom prst="ellipse">
            <a:avLst/>
          </a:prstGeom>
          <a:ln w="28575" cap="rnd">
            <a:solidFill>
              <a:srgbClr val="FF99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359522A-ED0B-4B55-BF1A-85601425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2" y="223792"/>
            <a:ext cx="3609975" cy="64104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07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BA70B8B-1BC7-4BDC-93AC-679CC4A7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ln w="28575">
            <a:solidFill>
              <a:srgbClr val="FF9999"/>
            </a:solidFill>
          </a:ln>
        </p:spPr>
      </p:pic>
      <p:sp>
        <p:nvSpPr>
          <p:cNvPr id="6" name="Pavadinimas 5">
            <a:extLst>
              <a:ext uri="{FF2B5EF4-FFF2-40B4-BE49-F238E27FC236}">
                <a16:creationId xmlns:a16="http://schemas.microsoft.com/office/drawing/2014/main" id="{5F61AD6D-D158-47ED-BA44-31DCB4AF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5" y="923329"/>
            <a:ext cx="10515600" cy="95567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en-US" sz="6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MAMOS DIENA </a:t>
            </a:r>
            <a:br>
              <a:rPr lang="lt-LT" sz="6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lt-LT" sz="6000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5A87DD04-9068-4616-83E1-EEB034D5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48" y="2086362"/>
            <a:ext cx="9195034" cy="3299370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Artėja ir gražiausia pavasario šventė – Mamos diena. Ši šventė pavasarį taip </a:t>
            </a:r>
            <a:r>
              <a:rPr lang="en-US" b="1" i="1" dirty="0">
                <a:latin typeface="Century" panose="02040604050505020304" pitchFamily="18" charset="0"/>
              </a:rPr>
              <a:t>nu</a:t>
            </a:r>
            <a:r>
              <a:rPr lang="lt-LT" b="1" i="1" dirty="0">
                <a:effectLst/>
                <a:latin typeface="Century" panose="02040604050505020304" pitchFamily="18" charset="0"/>
              </a:rPr>
              <a:t>spalvina ryškiomis spalvomis. Tokią dieną </a:t>
            </a:r>
            <a:r>
              <a:rPr lang="en-US" b="1" i="1" dirty="0" err="1">
                <a:latin typeface="Century" panose="02040604050505020304" pitchFamily="18" charset="0"/>
              </a:rPr>
              <a:t>visi</a:t>
            </a:r>
            <a:r>
              <a:rPr lang="en-US" b="1" i="1" dirty="0">
                <a:latin typeface="Century" panose="02040604050505020304" pitchFamily="18" charset="0"/>
              </a:rPr>
              <a:t>, ma</a:t>
            </a:r>
            <a:r>
              <a:rPr lang="lt-LT" b="1" i="1" dirty="0" err="1">
                <a:latin typeface="Century" panose="02040604050505020304" pitchFamily="18" charset="0"/>
              </a:rPr>
              <a:t>ži</a:t>
            </a:r>
            <a:r>
              <a:rPr lang="en-US" b="1" i="1" dirty="0">
                <a:latin typeface="Century" panose="020406040505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</a:rPr>
              <a:t>ir</a:t>
            </a:r>
            <a:r>
              <a:rPr lang="en-US" b="1" i="1" dirty="0">
                <a:latin typeface="Century" panose="02040604050505020304" pitchFamily="18" charset="0"/>
              </a:rPr>
              <a:t> </a:t>
            </a:r>
            <a:r>
              <a:rPr lang="en-US" b="1" i="1" dirty="0" err="1">
                <a:latin typeface="Century" panose="02040604050505020304" pitchFamily="18" charset="0"/>
              </a:rPr>
              <a:t>dideli</a:t>
            </a:r>
            <a:r>
              <a:rPr lang="lt-LT" b="1" i="1" dirty="0">
                <a:latin typeface="Century" panose="02040604050505020304" pitchFamily="18" charset="0"/>
              </a:rPr>
              <a:t> sveikiname ir</a:t>
            </a:r>
            <a:r>
              <a:rPr lang="en-US" b="1" i="1" dirty="0">
                <a:latin typeface="Century" panose="02040604050505020304" pitchFamily="18" charset="0"/>
              </a:rPr>
              <a:t> </a:t>
            </a:r>
            <a:r>
              <a:rPr lang="lt-LT" b="1" i="1" dirty="0">
                <a:effectLst/>
                <a:latin typeface="Century" panose="02040604050505020304" pitchFamily="18" charset="0"/>
              </a:rPr>
              <a:t>atsimename Mamas, gyvas ir tas, kurios jau stebi mus iš </a:t>
            </a:r>
            <a:r>
              <a:rPr lang="en-US" b="1" i="1" dirty="0" err="1">
                <a:latin typeface="Century" panose="02040604050505020304" pitchFamily="18" charset="0"/>
              </a:rPr>
              <a:t>dangaus</a:t>
            </a:r>
            <a:r>
              <a:rPr lang="lt-LT" b="1" i="1" dirty="0">
                <a:effectLst/>
                <a:latin typeface="Century" panose="02040604050505020304" pitchFamily="18" charset="0"/>
              </a:rPr>
              <a:t>. </a:t>
            </a:r>
            <a:endParaRPr lang="en-US" b="1" i="1" dirty="0">
              <a:effectLst/>
              <a:latin typeface="Century" panose="02040604050505020304" pitchFamily="18" charset="0"/>
            </a:endParaRPr>
          </a:p>
          <a:p>
            <a:pPr marL="0" indent="0" algn="just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Nuostabiausios gėlės ir gražiausi žodžiai tądien skiriami tik joms. O mums, vaikams, taip gera regėti Mamos veidą, pasipuošusį šypsena ir </a:t>
            </a:r>
            <a:r>
              <a:rPr lang="lt-LT" b="1" i="1" dirty="0" err="1">
                <a:effectLst/>
                <a:latin typeface="Century" panose="02040604050505020304" pitchFamily="18" charset="0"/>
              </a:rPr>
              <a:t>spindėte</a:t>
            </a:r>
            <a:r>
              <a:rPr lang="lt-LT" b="1" i="1" dirty="0">
                <a:effectLst/>
                <a:latin typeface="Century" panose="02040604050505020304" pitchFamily="18" charset="0"/>
              </a:rPr>
              <a:t> spindinčias akis…</a:t>
            </a:r>
            <a:endParaRPr lang="lt-LT" b="1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43CCBE0A-BF5C-472A-AC7D-621061F27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7999" cy="12192003"/>
          </a:xfrm>
          <a:prstGeom prst="rect">
            <a:avLst/>
          </a:prstGeom>
          <a:ln w="28575">
            <a:solidFill>
              <a:srgbClr val="FF99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654AA-A70A-48DA-A464-B9922F79FB7D}"/>
              </a:ext>
            </a:extLst>
          </p:cNvPr>
          <p:cNvSpPr txBox="1"/>
          <p:nvPr/>
        </p:nvSpPr>
        <p:spPr>
          <a:xfrm>
            <a:off x="1152523" y="1175658"/>
            <a:ext cx="9886950" cy="3886128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Motinos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diena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Lietuvoje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švenčiama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pirmąjį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gegužės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sekmadienį</a:t>
            </a:r>
            <a:r>
              <a:rPr lang="lt-LT" sz="2800" b="1" i="1" dirty="0"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Šią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dieną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mamas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sveikina</a:t>
            </a:r>
            <a:r>
              <a:rPr lang="en-US" sz="2800" b="1" i="1" dirty="0">
                <a:latin typeface="Century" panose="02040604050505020304" pitchFamily="18" charset="0"/>
                <a:cs typeface="Times New Roman" pitchFamily="18" charset="0"/>
              </a:rPr>
              <a:t> ma</a:t>
            </a:r>
            <a:r>
              <a:rPr lang="lt-LT" sz="2800" b="1" i="1" dirty="0" err="1">
                <a:latin typeface="Century" panose="02040604050505020304" pitchFamily="18" charset="0"/>
                <a:cs typeface="Times New Roman" pitchFamily="18" charset="0"/>
              </a:rPr>
              <a:t>ži</a:t>
            </a:r>
            <a:r>
              <a:rPr lang="lt-LT" sz="2800" b="1" i="1" dirty="0">
                <a:latin typeface="Century" panose="02040604050505020304" pitchFamily="18" charset="0"/>
                <a:cs typeface="Times New Roman" pitchFamily="18" charset="0"/>
              </a:rPr>
              <a:t> ir suaugę </a:t>
            </a:r>
            <a:r>
              <a:rPr lang="en-US" sz="2800" b="1" i="1" dirty="0" err="1">
                <a:latin typeface="Century" panose="02040604050505020304" pitchFamily="18" charset="0"/>
                <a:cs typeface="Times New Roman" pitchFamily="18" charset="0"/>
              </a:rPr>
              <a:t>vaikai</a:t>
            </a:r>
            <a:r>
              <a:rPr lang="lt-LT" sz="2800" b="1" i="1" dirty="0">
                <a:latin typeface="Century" panose="02040604050505020304" pitchFamily="18" charset="0"/>
                <a:cs typeface="Times New Roman" pitchFamily="18" charset="0"/>
              </a:rPr>
              <a:t>. </a:t>
            </a:r>
            <a:r>
              <a:rPr lang="lt-LT" sz="2800" b="1" i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Motina yra tapatinama su žeme. Kaip žemė užaugina derlių, taip ir motina užaugina savo vaikus. Todėl ir Motinos diena švenčiama pavasarį, kai bunda žemė. </a:t>
            </a:r>
          </a:p>
        </p:txBody>
      </p:sp>
    </p:spTree>
    <p:extLst>
      <p:ext uri="{BB962C8B-B14F-4D97-AF65-F5344CB8AC3E}">
        <p14:creationId xmlns:p14="http://schemas.microsoft.com/office/powerpoint/2010/main" val="400807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4649930-25AD-4507-B372-AADB96EC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ln w="12700">
            <a:solidFill>
              <a:srgbClr val="FF9999"/>
            </a:solidFill>
          </a:ln>
        </p:spPr>
      </p:pic>
      <p:sp>
        <p:nvSpPr>
          <p:cNvPr id="4" name="Pavadinimas 3">
            <a:extLst>
              <a:ext uri="{FF2B5EF4-FFF2-40B4-BE49-F238E27FC236}">
                <a16:creationId xmlns:a16="http://schemas.microsoft.com/office/drawing/2014/main" id="{53698908-48FE-4220-BC32-81BAF284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7" y="365126"/>
            <a:ext cx="11227433" cy="1104752"/>
          </a:xfrm>
        </p:spPr>
        <p:txBody>
          <a:bodyPr>
            <a:normAutofit fontScale="90000"/>
          </a:bodyPr>
          <a:lstStyle/>
          <a:p>
            <a:pPr algn="ctr"/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GRAŽIAUSI ŽODŽIAI APIE MAMĄ...</a:t>
            </a:r>
            <a:b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lt-LT" b="1" dirty="0">
              <a:solidFill>
                <a:srgbClr val="FF0066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51902B6E-F857-4B23-9DD2-C282271FD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69" y="3677025"/>
            <a:ext cx="6353487" cy="2988695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Mama </a:t>
            </a:r>
            <a:r>
              <a:rPr lang="lt-LT" sz="2400" b="1" i="1" dirty="0">
                <a:latin typeface="Century" panose="02040604050505020304" pitchFamily="18" charset="0"/>
              </a:rPr>
              <a:t>–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2400" b="1" i="1" dirty="0">
                <a:latin typeface="Century" panose="02040604050505020304" pitchFamily="18" charset="0"/>
              </a:rPr>
              <a:t>gražiausias</a:t>
            </a:r>
            <a:r>
              <a:rPr lang="lt-LT" sz="2400" b="1" i="1" dirty="0">
                <a:effectLst/>
                <a:latin typeface="Century" panose="02040604050505020304" pitchFamily="18" charset="0"/>
              </a:rPr>
              <a:t> žodis žemėje: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pats svarbiausias,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mieliausias ir brangiausias.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lt-LT" sz="2400" b="1" i="1" dirty="0">
                <a:effectLst/>
                <a:latin typeface="Century" panose="02040604050505020304" pitchFamily="18" charset="0"/>
              </a:rPr>
              <a:t>Kokia galia ir kokia meilė telpa jame!..</a:t>
            </a:r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96AD785D-AF03-4D2B-8A31-C5A718E659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49" y="1562100"/>
            <a:ext cx="4170345" cy="51036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tačiakampis 8">
            <a:extLst>
              <a:ext uri="{FF2B5EF4-FFF2-40B4-BE49-F238E27FC236}">
                <a16:creationId xmlns:a16="http://schemas.microsoft.com/office/drawing/2014/main" id="{F1646CF3-8163-4367-81B6-6F0600286AEC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lt-LT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C76A9-8391-4AEB-A825-DEF9A41B3DD1}"/>
              </a:ext>
            </a:extLst>
          </p:cNvPr>
          <p:cNvSpPr txBox="1"/>
          <p:nvPr/>
        </p:nvSpPr>
        <p:spPr>
          <a:xfrm>
            <a:off x="400869" y="1383188"/>
            <a:ext cx="6316910" cy="1938992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lt-LT" sz="2000" b="1" i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Sakoma, kad MAMA – gražiausias žodis, kurį ištaria žmogaus lūpos. Todėl yra sukurta daug eilių apie motinos širdį, kuri sugeba viską atleisti; motinos rankas, kurios visada apkabina ir priglaudžia savo vaikus; motinos meilę, kuri niekada neišblėsta ir nenuvertėja.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52370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46A7FDC-9904-42DF-9C70-7B919D0D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2"/>
            <a:ext cx="6857999" cy="12192003"/>
          </a:xfrm>
          <a:prstGeom prst="rect">
            <a:avLst/>
          </a:prstGeom>
          <a:ln w="12700">
            <a:solidFill>
              <a:srgbClr val="FF9999"/>
            </a:solidFill>
          </a:ln>
        </p:spPr>
      </p:pic>
      <p:sp>
        <p:nvSpPr>
          <p:cNvPr id="4" name="Pavadinimas 3">
            <a:extLst>
              <a:ext uri="{FF2B5EF4-FFF2-40B4-BE49-F238E27FC236}">
                <a16:creationId xmlns:a16="http://schemas.microsoft.com/office/drawing/2014/main" id="{063F55B2-F9E3-4E9B-BD3E-EE51E4AA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0244"/>
            <a:ext cx="10515600" cy="1325563"/>
          </a:xfrm>
        </p:spPr>
        <p:txBody>
          <a:bodyPr/>
          <a:lstStyle/>
          <a:p>
            <a:pPr algn="ctr"/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GRAŽIAUSI ŽODŽIAI APIE MAMĄ...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89CC8D6B-82BA-45D3-8330-342ADDA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945199"/>
            <a:ext cx="5181600" cy="4080342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4800" b="1" i="1" dirty="0">
                <a:latin typeface="Century" panose="02040604050505020304" pitchFamily="18" charset="0"/>
              </a:rPr>
              <a:t>Mama - tai </a:t>
            </a:r>
          </a:p>
          <a:p>
            <a:pPr marL="0" indent="0" algn="ctr">
              <a:buNone/>
            </a:pPr>
            <a:r>
              <a:rPr lang="lt-LT" sz="4800" b="1" i="1" dirty="0">
                <a:latin typeface="Century" panose="02040604050505020304" pitchFamily="18" charset="0"/>
              </a:rPr>
              <a:t>Dievo vardas mažų vaikų lūpose ir širdyse.</a:t>
            </a:r>
          </a:p>
          <a:p>
            <a:pPr marL="0" indent="0" algn="ctr">
              <a:buNone/>
            </a:pPr>
            <a:r>
              <a:rPr lang="en-US" sz="3200" b="1" i="1" dirty="0">
                <a:latin typeface="Century" panose="02040604050505020304" pitchFamily="18" charset="0"/>
              </a:rPr>
              <a:t>(</a:t>
            </a:r>
            <a:r>
              <a:rPr lang="en-US" sz="2400" b="1" i="1" dirty="0" err="1">
                <a:latin typeface="Century" panose="02040604050505020304" pitchFamily="18" charset="0"/>
              </a:rPr>
              <a:t>Viljamas</a:t>
            </a:r>
            <a:r>
              <a:rPr lang="en-US" sz="2400" b="1" i="1" dirty="0">
                <a:latin typeface="Century" panose="02040604050505020304" pitchFamily="18" charset="0"/>
              </a:rPr>
              <a:t> </a:t>
            </a:r>
            <a:r>
              <a:rPr lang="en-US" sz="2400" b="1" i="1" dirty="0" err="1">
                <a:latin typeface="Century" panose="02040604050505020304" pitchFamily="18" charset="0"/>
              </a:rPr>
              <a:t>Teker</a:t>
            </a:r>
            <a:r>
              <a:rPr lang="lt-LT" sz="2400" b="1" i="1" dirty="0">
                <a:latin typeface="Century" panose="02040604050505020304" pitchFamily="18" charset="0"/>
              </a:rPr>
              <a:t>ėjus</a:t>
            </a:r>
            <a:r>
              <a:rPr lang="en-US" sz="2400" b="1" i="1" dirty="0">
                <a:latin typeface="Century" panose="02040604050505020304" pitchFamily="18" charset="0"/>
              </a:rPr>
              <a:t>)</a:t>
            </a:r>
            <a:endParaRPr lang="ru-RU" sz="2400" b="1" i="1" dirty="0">
              <a:latin typeface="Century" panose="02040604050505020304" pitchFamily="18" charset="0"/>
            </a:endParaRPr>
          </a:p>
        </p:txBody>
      </p:sp>
      <p:pic>
        <p:nvPicPr>
          <p:cNvPr id="13" name="Turinio vietos rezervavimo ženklas 12">
            <a:extLst>
              <a:ext uri="{FF2B5EF4-FFF2-40B4-BE49-F238E27FC236}">
                <a16:creationId xmlns:a16="http://schemas.microsoft.com/office/drawing/2014/main" id="{04955E2F-2979-424E-9AF3-88FDBEEEE9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27" y="1512045"/>
            <a:ext cx="3988195" cy="4946650"/>
          </a:xfrm>
          <a:prstGeom prst="rect">
            <a:avLst/>
          </a:prstGeom>
          <a:ln w="28575">
            <a:solidFill>
              <a:srgbClr val="FF9999"/>
            </a:solidFill>
          </a:ln>
        </p:spPr>
      </p:pic>
    </p:spTree>
    <p:extLst>
      <p:ext uri="{BB962C8B-B14F-4D97-AF65-F5344CB8AC3E}">
        <p14:creationId xmlns:p14="http://schemas.microsoft.com/office/powerpoint/2010/main" val="11287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97EDA53-259B-4B8B-A75D-BEDB7454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3"/>
          </a:xfrm>
          <a:prstGeom prst="rect">
            <a:avLst/>
          </a:prstGeom>
          <a:solidFill>
            <a:srgbClr val="FF9999"/>
          </a:solidFill>
          <a:ln w="12700">
            <a:solidFill>
              <a:srgbClr val="FF9999"/>
            </a:solidFill>
          </a:ln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0083564E-6800-446A-A4AE-C111E5D2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595"/>
            <a:ext cx="10515600" cy="1325563"/>
          </a:xfrm>
        </p:spPr>
        <p:txBody>
          <a:bodyPr/>
          <a:lstStyle/>
          <a:p>
            <a:pPr algn="ctr"/>
            <a:r>
              <a:rPr lang="lt-LT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GRAŽIAUSI ŽODŽIAI APIE MAMĄ...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B6AB2934-5CBB-481A-8562-6F17C074D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1106065"/>
            <a:ext cx="10461071" cy="1049905"/>
          </a:xfr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M</a:t>
            </a:r>
            <a:r>
              <a:rPr lang="en-US" b="1" i="1" dirty="0" err="1">
                <a:effectLst/>
                <a:latin typeface="Century" panose="02040604050505020304" pitchFamily="18" charset="0"/>
              </a:rPr>
              <a:t>amos</a:t>
            </a:r>
            <a:r>
              <a:rPr lang="lt-LT" b="1" i="1" dirty="0">
                <a:effectLst/>
                <a:latin typeface="Century" panose="02040604050505020304" pitchFamily="18" charset="0"/>
              </a:rPr>
              <a:t> savo vaikų rankas laiko trumpai, </a:t>
            </a:r>
            <a:endParaRPr lang="en-US" b="1" i="1" dirty="0">
              <a:effectLst/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lt-LT" b="1" i="1" dirty="0">
                <a:effectLst/>
                <a:latin typeface="Century" panose="02040604050505020304" pitchFamily="18" charset="0"/>
              </a:rPr>
              <a:t>tačiau jų širdis - amžinai.</a:t>
            </a:r>
            <a:endParaRPr lang="lt-LT" b="1" i="1" dirty="0">
              <a:latin typeface="Century" panose="02040604050505020304" pitchFamily="18" charset="0"/>
            </a:endParaRP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F5D9D60D-2499-4BFB-87BF-8F56FDAD2F7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11" y="2331317"/>
            <a:ext cx="3074988" cy="4409238"/>
          </a:xfrm>
          <a:prstGeom prst="ellipse">
            <a:avLst/>
          </a:prstGeom>
          <a:ln w="28575" cap="rnd">
            <a:solidFill>
              <a:srgbClr val="FF99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52819A9-8283-42B0-948C-F5733063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2" y="2331318"/>
            <a:ext cx="3456263" cy="44092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19AF4B03-0268-439E-BF87-11FE3E624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4" y="2331317"/>
            <a:ext cx="3456263" cy="4409238"/>
          </a:xfrm>
          <a:prstGeom prst="rect">
            <a:avLst/>
          </a:prstGeom>
          <a:solidFill>
            <a:srgbClr val="FF9999"/>
          </a:solidFill>
          <a:ln w="28575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58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6342E5A-3B3C-441C-AC8D-EF7C49FA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54320"/>
            <a:ext cx="6857999" cy="12192003"/>
          </a:xfrm>
          <a:prstGeom prst="rect">
            <a:avLst/>
          </a:prstGeom>
          <a:solidFill>
            <a:srgbClr val="FF9999"/>
          </a:solidFill>
          <a:ln w="19050">
            <a:solidFill>
              <a:srgbClr val="FF9999"/>
            </a:solidFill>
          </a:ln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1DCEA1D6-F68D-44A1-A014-9AE5D69F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4"/>
            <a:ext cx="10515600" cy="901700"/>
          </a:xfrm>
        </p:spPr>
        <p:txBody>
          <a:bodyPr/>
          <a:lstStyle/>
          <a:p>
            <a:pPr algn="ctr"/>
            <a:r>
              <a:rPr lang="lt-L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KAS TELPA MAMOS ŠIRDYJE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lt-LT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?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" panose="02040604050505020304" pitchFamily="18" charset="0"/>
              </a:rPr>
              <a:t>!</a:t>
            </a:r>
            <a:endParaRPr lang="lt-LT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DD39343-11EF-42DE-BBFC-C38824C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996950"/>
            <a:ext cx="10515600" cy="1298575"/>
          </a:xfrm>
          <a:solidFill>
            <a:srgbClr val="FF99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Atrodo, </a:t>
            </a:r>
            <a:r>
              <a:rPr lang="lt-LT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KAD MAMA TURI DIDELĘ ŠIRDĮ</a:t>
            </a:r>
            <a:r>
              <a:rPr lang="lt-LT" sz="2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... , kurioje telpa visas pasaulis... Jį pilna meilės, švelnumo, gerumo...</a:t>
            </a:r>
            <a:r>
              <a:rPr lang="en-US" sz="2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i="1" dirty="0">
                <a:latin typeface="Century" panose="02040604050505020304" pitchFamily="18" charset="0"/>
                <a:cs typeface="Times New Roman" panose="02020603050405020304" pitchFamily="18" charset="0"/>
              </a:rPr>
              <a:t>Jį pilna visko, kas yra geriausia ir nuostabiausia šiame pasaulyje...</a:t>
            </a:r>
            <a:endParaRPr lang="lt-LT" dirty="0">
              <a:latin typeface="Century" panose="02040604050505020304" pitchFamily="18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B3B8527-3938-42A6-9ECC-D37C1520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2" y="2511020"/>
            <a:ext cx="4049539" cy="4102911"/>
          </a:xfrm>
          <a:prstGeom prst="ellipse">
            <a:avLst/>
          </a:prstGeom>
          <a:solidFill>
            <a:srgbClr val="FF9999"/>
          </a:solidFill>
          <a:ln w="190500" cap="rnd">
            <a:solidFill>
              <a:srgbClr val="FF99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E7DBF96-9C9D-4DBE-AD61-AA7906DF7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19" y="2628465"/>
            <a:ext cx="4049539" cy="4102911"/>
          </a:xfrm>
          <a:prstGeom prst="ellipse">
            <a:avLst/>
          </a:prstGeom>
          <a:ln w="190500" cap="rnd">
            <a:solidFill>
              <a:srgbClr val="FF99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5512E-1401-4016-A41E-66D77C824572}"/>
              </a:ext>
            </a:extLst>
          </p:cNvPr>
          <p:cNvSpPr txBox="1"/>
          <p:nvPr/>
        </p:nvSpPr>
        <p:spPr>
          <a:xfrm>
            <a:off x="4790427" y="2488767"/>
            <a:ext cx="2611145" cy="4093428"/>
          </a:xfrm>
          <a:prstGeom prst="rect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1" fontAlgn="base"/>
            <a:r>
              <a:rPr lang="lt-LT" sz="2000" b="1" i="1" dirty="0">
                <a:solidFill>
                  <a:srgbClr val="000000"/>
                </a:solidFill>
                <a:latin typeface="Century" panose="02040604050505020304" pitchFamily="18" charset="0"/>
              </a:rPr>
              <a:t>N</a:t>
            </a:r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ieko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šiame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pasaulyje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nėra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svarbesnio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už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mamos ir vaiko ryšį.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latin typeface="Century" panose="02040604050505020304" pitchFamily="18" charset="0"/>
              </a:rPr>
              <a:t>M</a:t>
            </a:r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amos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širdies plakimas sujungtas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su mūsų </a:t>
            </a:r>
          </a:p>
          <a:p>
            <a:pPr lvl="1" fontAlgn="base"/>
            <a:r>
              <a:rPr lang="lt-LT" sz="2000" b="1" i="1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širdžių plakimu. </a:t>
            </a:r>
          </a:p>
        </p:txBody>
      </p:sp>
    </p:spTree>
    <p:extLst>
      <p:ext uri="{BB962C8B-B14F-4D97-AF65-F5344CB8AC3E}">
        <p14:creationId xmlns:p14="http://schemas.microsoft.com/office/powerpoint/2010/main" val="74779151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1035</Words>
  <Application>Microsoft Office PowerPoint</Application>
  <PresentationFormat>Plačiaekranė</PresentationFormat>
  <Paragraphs>93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„Office“ tema</vt:lpstr>
      <vt:lpstr> </vt:lpstr>
      <vt:lpstr> KAS YRA MAMA? </vt:lpstr>
      <vt:lpstr>„PowerPoint“ pateiktis</vt:lpstr>
      <vt:lpstr> MAMOS DIENA  </vt:lpstr>
      <vt:lpstr>„PowerPoint“ pateiktis</vt:lpstr>
      <vt:lpstr> GRAŽIAUSI ŽODŽIAI APIE MAMĄ... </vt:lpstr>
      <vt:lpstr>GRAŽIAUSI ŽODŽIAI APIE MAMĄ...</vt:lpstr>
      <vt:lpstr>GRAŽIAUSI ŽODŽIAI APIE MAMĄ...</vt:lpstr>
      <vt:lpstr>KAS TELPA MAMOS ŠIRDYJE ?!</vt:lpstr>
      <vt:lpstr>KAS TELPA MAMOS RANKOSE ?!</vt:lpstr>
      <vt:lpstr> MAMA VISADA SLEPIA, KAD... </vt:lpstr>
      <vt:lpstr> MAMA JAUČIASI LAIMINGA KAI... </vt:lpstr>
      <vt:lpstr>MAMOS DĖKA TU...</vt:lpstr>
      <vt:lpstr>MIELI VAIKAI, PASVEIKINKITE SAVO MAMYTES</vt:lpstr>
      <vt:lpstr>„PowerPoint“ pateiktis</vt:lpstr>
      <vt:lpstr>MIELOS MOKYTOJOS, KOLEGĖS, MAMOS, MOČIUTĖS  BŪKITE PASVEIKINTOS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Rita Ziogiene</dc:creator>
  <cp:lastModifiedBy>Rita Ziogiene</cp:lastModifiedBy>
  <cp:revision>80</cp:revision>
  <dcterms:created xsi:type="dcterms:W3CDTF">2023-04-05T08:15:57Z</dcterms:created>
  <dcterms:modified xsi:type="dcterms:W3CDTF">2023-04-12T07:23:39Z</dcterms:modified>
</cp:coreProperties>
</file>